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580" r:id="rId3"/>
    <p:sldId id="591" r:id="rId4"/>
    <p:sldId id="588" r:id="rId5"/>
    <p:sldId id="589" r:id="rId6"/>
    <p:sldId id="590" r:id="rId7"/>
    <p:sldId id="592" r:id="rId8"/>
    <p:sldId id="594" r:id="rId9"/>
    <p:sldId id="596" r:id="rId10"/>
    <p:sldId id="585" r:id="rId11"/>
    <p:sldId id="529" r:id="rId12"/>
    <p:sldId id="576" r:id="rId13"/>
    <p:sldId id="593" r:id="rId14"/>
    <p:sldId id="59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BFC4"/>
    <a:srgbClr val="F8766D"/>
    <a:srgbClr val="FF7970"/>
    <a:srgbClr val="F7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01"/>
    <p:restoredTop sz="79452" autoAdjust="0"/>
  </p:normalViewPr>
  <p:slideViewPr>
    <p:cSldViewPr snapToGrid="0" showGuides="1">
      <p:cViewPr varScale="1">
        <p:scale>
          <a:sx n="132" d="100"/>
          <a:sy n="132" d="100"/>
        </p:scale>
        <p:origin x="174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B807E-11FD-5DB0-BB5E-F333E31BA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A702EC-1EFD-3CAF-634B-9CE0ABCFA2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7CC300-4F75-C5AB-1C93-4BBEC995F6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52565-3904-2871-E2F9-3E0981137E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538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83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917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5FFE80-3485-1705-8ABD-86001DF49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34A99E-B592-952A-8CF5-0B03FFEC64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77F533-01C9-C414-CEB7-020C713C0D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&lt; 0.05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4CFCEA-2B23-7968-241C-359E533DD7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591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C5DB6D-7B38-80DD-D221-5342762FD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AB7681-7506-4BCA-72E4-5A5685E765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99917A-E9BE-6E05-8312-AC350877A5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&lt; 0.05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CM of CD8s: visit2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CM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visit 2, ** (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&lt; 0.01)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GzmB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visit2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99C7A-983E-2664-65A5-7C4104E47B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222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A09E1-5BF5-E036-3442-7268BBF3B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6A20BF-8435-5510-3BBC-71CE3DA0EE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1A21EA-CF11-4247-8C57-77B0FC92AC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DBCED4-BE32-6B7F-8DE9-954D7F32FE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600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42823-4286-DDF8-A154-CA6EB56B3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A16198-1348-F65B-4C6B-3EA1F8603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9941BE-8594-FFD4-EE00-D0EB0E7D93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0B67C-0A0B-A954-5FF3-8465AA5BA0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3FB25-3298-525C-74FA-F809B6FB2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DFE497-9544-0A7B-311C-D66C175745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853A46-7357-CD9A-E0C8-94286807EC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~similar if including pleural effusion (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pval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drops to 2.7 from 3.4)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73967-C453-7944-601F-93FC4E9355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07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B9D9B6-E71C-4D50-7454-DA41DC42E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04800-14B0-6736-C728-87AFCB8069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11E051-870C-E48B-7087-42C658F2A8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~similar if including OOR in sense that module needed and then see PC1 (and then PC3) significantly different, contributing features ~different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5DF8B4-8EC6-0549-9CAA-6782E7FDB8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97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3A205-2E59-1F02-7B94-019AB2E08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41C05A-D976-7A7F-86A6-47C552F8CE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A17C1E-A2CC-BF0D-3269-716A54B685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282A0E-F202-BFEF-728A-4DE9BA45C4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542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29431-D01B-C0CC-CDAB-871925138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3CF392-ED0D-9A93-9887-159C3995EB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DC1F4C-C906-B995-14E5-666FEB2DB0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GAM modeling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&lt; 0.05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CD56: visit3-group interaction (also see this for skin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instesd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combined)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EM of CD8s: 2-group interaction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2ECA8-1659-726B-19D0-4FD75C3B07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01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848B3-1978-C65E-7836-966F885037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7B0519-4730-399F-5F2D-27D8C70E1A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13D98C-E12D-57F3-2FEF-0EC8A3F1AD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padj</a:t>
            </a:r>
            <a:r>
              <a:rPr lang="en-US" dirty="0"/>
              <a:t> = 0.065 for baseline group comparison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SCM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group, visit2, visits2/3+group interaction results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&lt; 0.05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3F0B34-356E-A1D7-000D-E0129C71FE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214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50352D-0110-FB7B-D81A-C364DC246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069C3A-27E2-4D10-1AF6-022CCBD6DB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792540-1B63-F6DC-065E-6E57CEBF1E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49EBA0-E13A-35F8-62C6-C0670999FE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181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11/28/24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05137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dirty="0"/>
              <a:t>NCI update – analyzing </a:t>
            </a:r>
            <a:r>
              <a:rPr lang="en-US" sz="4400" dirty="0" err="1"/>
              <a:t>CyTOF</a:t>
            </a:r>
            <a:r>
              <a:rPr lang="en-US" sz="4400" dirty="0"/>
              <a:t>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4812"/>
            <a:ext cx="9144000" cy="1655762"/>
          </a:xfrm>
        </p:spPr>
        <p:txBody>
          <a:bodyPr/>
          <a:lstStyle/>
          <a:p>
            <a:r>
              <a:rPr lang="en-US" dirty="0"/>
              <a:t>12-6-2024</a:t>
            </a:r>
          </a:p>
          <a:p>
            <a:r>
              <a:rPr lang="en-US" dirty="0"/>
              <a:t>Ty Bottorff – Bioinformatics postdoc</a:t>
            </a:r>
          </a:p>
          <a:p>
            <a:r>
              <a:rPr lang="en-US" dirty="0" err="1"/>
              <a:t>Linsley</a:t>
            </a:r>
            <a:r>
              <a:rPr lang="en-US" dirty="0"/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39223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E1F00-B888-2BB6-2C71-14E5AA767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DF0C8-B4D5-2CC8-5E88-67F8184F1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1B51E-B2B5-4960-3669-8C22EA76A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Baseline analyses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can use module of features to identify immunotypes of combined </a:t>
            </a:r>
            <a:r>
              <a:rPr lang="en-US" dirty="0" err="1"/>
              <a:t>irAE</a:t>
            </a:r>
            <a:r>
              <a:rPr lang="en-US" dirty="0"/>
              <a:t>, thyroid </a:t>
            </a:r>
            <a:r>
              <a:rPr lang="en-US" dirty="0" err="1"/>
              <a:t>irAEs</a:t>
            </a:r>
            <a:r>
              <a:rPr lang="en-US" dirty="0"/>
              <a:t>, “rheumatoid” </a:t>
            </a:r>
            <a:r>
              <a:rPr lang="en-US" dirty="0" err="1"/>
              <a:t>irAEs</a:t>
            </a:r>
            <a:r>
              <a:rPr lang="en-US" dirty="0"/>
              <a:t> at baseline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CD56</a:t>
            </a:r>
            <a:r>
              <a:rPr lang="en-US" baseline="30000" dirty="0"/>
              <a:t>bright</a:t>
            </a:r>
            <a:r>
              <a:rPr lang="en-US" dirty="0"/>
              <a:t> of NK cells frequencies different between pneumonitis groups at baseline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baseline immunotypes of those developing and not developing skin </a:t>
            </a:r>
            <a:r>
              <a:rPr lang="en-US" dirty="0" err="1"/>
              <a:t>irAEs</a:t>
            </a:r>
            <a:r>
              <a:rPr lang="en-US" dirty="0"/>
              <a:t> are similar (even with top feature module approach)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Longitudinal analyses: some feature frequencies change with treatment in group-specific manner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combined </a:t>
            </a:r>
            <a:r>
              <a:rPr lang="en-US" dirty="0" err="1"/>
              <a:t>irAEs</a:t>
            </a:r>
            <a:r>
              <a:rPr lang="en-US" dirty="0"/>
              <a:t>: CD56</a:t>
            </a:r>
            <a:r>
              <a:rPr lang="en-US" baseline="30000" dirty="0"/>
              <a:t>bright</a:t>
            </a:r>
            <a:r>
              <a:rPr lang="en-US" dirty="0"/>
              <a:t> of NK cells, EM of CD8s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thyroid </a:t>
            </a:r>
            <a:r>
              <a:rPr lang="en-US" dirty="0" err="1"/>
              <a:t>irAEs</a:t>
            </a:r>
            <a:r>
              <a:rPr lang="en-US" dirty="0"/>
              <a:t>: CCR6</a:t>
            </a:r>
            <a:r>
              <a:rPr lang="en-US" baseline="30000" dirty="0"/>
              <a:t>+</a:t>
            </a:r>
            <a:r>
              <a:rPr lang="en-US" dirty="0"/>
              <a:t> of NN CD8s, CD11c</a:t>
            </a:r>
            <a:r>
              <a:rPr lang="en-US" baseline="30000" dirty="0"/>
              <a:t>+</a:t>
            </a:r>
            <a:r>
              <a:rPr lang="en-US" dirty="0"/>
              <a:t> of </a:t>
            </a:r>
            <a:r>
              <a:rPr lang="en-US" dirty="0" err="1"/>
              <a:t>Bcells</a:t>
            </a:r>
            <a:r>
              <a:rPr lang="en-US" dirty="0"/>
              <a:t>, CM of CD8s, EMRA of CD8s</a:t>
            </a:r>
          </a:p>
        </p:txBody>
      </p:sp>
    </p:spTree>
    <p:extLst>
      <p:ext uri="{BB962C8B-B14F-4D97-AF65-F5344CB8AC3E}">
        <p14:creationId xmlns:p14="http://schemas.microsoft.com/office/powerpoint/2010/main" val="4284146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0873"/>
            <a:ext cx="4378693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IMPACD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created gating set in R, counts are ~expected values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will next apply IMPACD gates to investigate more granular subsets’ group differences at baseline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7EF2B0-1CA8-06F2-E8F3-07EFCF910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5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88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1F8D95-5379-5DDA-F135-1A690381F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1839" y="4472299"/>
            <a:ext cx="8900161" cy="2385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 numCol="2">
            <a:normAutofit/>
          </a:bodyPr>
          <a:lstStyle/>
          <a:p>
            <a:r>
              <a:rPr lang="en-US" dirty="0"/>
              <a:t>Holly </a:t>
            </a:r>
            <a:r>
              <a:rPr lang="en-US" dirty="0" err="1"/>
              <a:t>Akilesh</a:t>
            </a:r>
            <a:endParaRPr lang="en-US" dirty="0"/>
          </a:p>
          <a:p>
            <a:r>
              <a:rPr lang="en-US" dirty="0"/>
              <a:t>Long lab/</a:t>
            </a:r>
            <a:r>
              <a:rPr lang="en-US" dirty="0" err="1"/>
              <a:t>HIPcore</a:t>
            </a:r>
            <a:endParaRPr lang="en-US" dirty="0"/>
          </a:p>
          <a:p>
            <a:pPr lvl="1"/>
            <a:r>
              <a:rPr lang="en-US" dirty="0"/>
              <a:t>Alice Long, Alice </a:t>
            </a:r>
            <a:r>
              <a:rPr lang="en-US" dirty="0" err="1"/>
              <a:t>Wiedeman</a:t>
            </a:r>
            <a:endParaRPr lang="en-US" dirty="0"/>
          </a:p>
          <a:p>
            <a:r>
              <a:rPr lang="en-US" dirty="0"/>
              <a:t>Buckner lab</a:t>
            </a:r>
          </a:p>
          <a:p>
            <a:pPr lvl="1"/>
            <a:r>
              <a:rPr lang="en-US" dirty="0"/>
              <a:t>Jane Buckner, Sylvia </a:t>
            </a:r>
            <a:r>
              <a:rPr lang="en-US" dirty="0" err="1"/>
              <a:t>Posso</a:t>
            </a:r>
            <a:endParaRPr lang="en-US" dirty="0"/>
          </a:p>
          <a:p>
            <a:r>
              <a:rPr lang="en-US" dirty="0"/>
              <a:t>Peter Linsley</a:t>
            </a:r>
          </a:p>
          <a:p>
            <a:r>
              <a:rPr lang="en-US" dirty="0"/>
              <a:t>Clinical team</a:t>
            </a:r>
          </a:p>
        </p:txBody>
      </p:sp>
    </p:spTree>
    <p:extLst>
      <p:ext uri="{BB962C8B-B14F-4D97-AF65-F5344CB8AC3E}">
        <p14:creationId xmlns:p14="http://schemas.microsoft.com/office/powerpoint/2010/main" val="2018884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6E7A8-DA62-BF0B-5406-B9815FCAE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1F0DE-9C7A-F788-FC36-F99380FE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Longitudinal analyses: pneumonitis </a:t>
            </a:r>
            <a:r>
              <a:rPr lang="en-US" dirty="0" err="1"/>
              <a:t>irAE</a:t>
            </a:r>
            <a:r>
              <a:rPr lang="en-US" dirty="0"/>
              <a:t> group effect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251E7A-5050-BCC2-980B-ADBB03C6E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5308" y="1717344"/>
            <a:ext cx="7392204" cy="497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46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93BE1-93BC-4BBC-4594-68740C85A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8BEFF-277F-D614-E488-CA2F56055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Longitudinal analyses: treatment effects across combined </a:t>
            </a:r>
            <a:r>
              <a:rPr lang="en-US" dirty="0" err="1"/>
              <a:t>irAE</a:t>
            </a:r>
            <a:r>
              <a:rPr lang="en-US" dirty="0"/>
              <a:t> groups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0696BB-2C76-3FAC-A3B4-EE70A07E5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81871"/>
            <a:ext cx="12192000" cy="43330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222894-B6C3-0115-D5F1-EE2E84C90C76}"/>
              </a:ext>
            </a:extLst>
          </p:cNvPr>
          <p:cNvSpPr txBox="1"/>
          <p:nvPr/>
        </p:nvSpPr>
        <p:spPr>
          <a:xfrm>
            <a:off x="1665169" y="2799785"/>
            <a:ext cx="433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23D55C-2F47-3117-D750-2806B142A3EB}"/>
              </a:ext>
            </a:extLst>
          </p:cNvPr>
          <p:cNvSpPr txBox="1"/>
          <p:nvPr/>
        </p:nvSpPr>
        <p:spPr>
          <a:xfrm>
            <a:off x="4924923" y="2799785"/>
            <a:ext cx="433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9A0D51-7400-462D-696F-42EC0AE11E3C}"/>
              </a:ext>
            </a:extLst>
          </p:cNvPr>
          <p:cNvSpPr txBox="1"/>
          <p:nvPr/>
        </p:nvSpPr>
        <p:spPr>
          <a:xfrm>
            <a:off x="8341893" y="2799785"/>
            <a:ext cx="433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266319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7C626-A11B-906E-4725-B50C0E85A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B6722-9F8B-23CC-CF03-C974E551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93725"/>
            <a:ext cx="4176562" cy="1620085"/>
          </a:xfrm>
        </p:spPr>
        <p:txBody>
          <a:bodyPr>
            <a:normAutofit/>
          </a:bodyPr>
          <a:lstStyle/>
          <a:p>
            <a:r>
              <a:rPr lang="en-US" dirty="0"/>
              <a:t>Cancer cohort metadata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659C55-C631-4244-EE6E-5E4F11E54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103" y="0"/>
            <a:ext cx="75838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242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40A2E-BB94-EF63-81B1-0EFF3B5F4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0F4F-CD9B-9197-270D-C8317833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Using module of baseline feature frequencies, can differentiate between those who develop </a:t>
            </a:r>
            <a:r>
              <a:rPr lang="en-US" dirty="0" err="1"/>
              <a:t>irAEs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8F1097-B54D-C119-51AA-A345B214B01E}"/>
              </a:ext>
            </a:extLst>
          </p:cNvPr>
          <p:cNvSpPr txBox="1"/>
          <p:nvPr/>
        </p:nvSpPr>
        <p:spPr>
          <a:xfrm>
            <a:off x="2438400" y="6374448"/>
            <a:ext cx="162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PC1 </a:t>
            </a:r>
            <a:r>
              <a:rPr lang="en-US" dirty="0" err="1"/>
              <a:t>pval</a:t>
            </a:r>
            <a:r>
              <a:rPr lang="en-US" dirty="0"/>
              <a:t>: 0.013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C833DD-E49A-0B64-FE20-B84C7792E52F}"/>
              </a:ext>
            </a:extLst>
          </p:cNvPr>
          <p:cNvSpPr txBox="1"/>
          <p:nvPr/>
        </p:nvSpPr>
        <p:spPr>
          <a:xfrm>
            <a:off x="6569181" y="6374448"/>
            <a:ext cx="1850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PC1 contributions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C3EF94-9055-A4B9-8ACD-BF76FFCE1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170" y="1736092"/>
            <a:ext cx="4029275" cy="45281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91B83C-D834-E278-BA33-71FB1F4DA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5108" y="1777683"/>
            <a:ext cx="38481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469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8868E-5A05-BC81-8D17-D0ED96643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94133-34E9-F8EA-61DA-B3CE9E303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Baseline CD56</a:t>
            </a:r>
            <a:r>
              <a:rPr lang="en-US" baseline="30000" dirty="0"/>
              <a:t>bright</a:t>
            </a:r>
            <a:r>
              <a:rPr lang="en-US" dirty="0"/>
              <a:t> of NK cells frequency higher in those developing pneumonitis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48DA1-B798-9C34-C49C-5624B176F91A}"/>
              </a:ext>
            </a:extLst>
          </p:cNvPr>
          <p:cNvSpPr txBox="1"/>
          <p:nvPr/>
        </p:nvSpPr>
        <p:spPr>
          <a:xfrm>
            <a:off x="4623832" y="6094530"/>
            <a:ext cx="164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padj</a:t>
            </a:r>
            <a:r>
              <a:rPr lang="en-US" dirty="0"/>
              <a:t> = 3.4*10</a:t>
            </a:r>
            <a:r>
              <a:rPr lang="en-US" baseline="30000" dirty="0"/>
              <a:t>-4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150B0FD-04FF-43FE-B8DD-0BEB67514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2308" y="2050507"/>
            <a:ext cx="6118291" cy="391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48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149D5B-0B24-8B3C-435F-28A790013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5852B-8B5E-AE37-98E3-B614FB763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Using module of baseline feature frequencies, can differentiate between those who develop thyroid </a:t>
            </a:r>
            <a:r>
              <a:rPr lang="en-US" dirty="0" err="1"/>
              <a:t>irAEs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5D0131-C854-20A2-36F8-700167EEB0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319" y="1954848"/>
            <a:ext cx="3998689" cy="44805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ECE9CC-4CC9-042F-951F-7FBE8BFAAD70}"/>
              </a:ext>
            </a:extLst>
          </p:cNvPr>
          <p:cNvSpPr txBox="1"/>
          <p:nvPr/>
        </p:nvSpPr>
        <p:spPr>
          <a:xfrm>
            <a:off x="2438400" y="6374448"/>
            <a:ext cx="162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PC1 </a:t>
            </a:r>
            <a:r>
              <a:rPr lang="en-US" dirty="0" err="1"/>
              <a:t>pval</a:t>
            </a:r>
            <a:r>
              <a:rPr lang="en-US" dirty="0"/>
              <a:t>: 0.015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FC384E-D004-9155-856B-CBEE8117B3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9216" y="2048193"/>
            <a:ext cx="3305363" cy="28905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EB3564-4F7A-3C1B-3097-39FF1691107B}"/>
              </a:ext>
            </a:extLst>
          </p:cNvPr>
          <p:cNvSpPr txBox="1"/>
          <p:nvPr/>
        </p:nvSpPr>
        <p:spPr>
          <a:xfrm>
            <a:off x="6126419" y="5067618"/>
            <a:ext cx="1850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PC1 contributions</a:t>
            </a:r>
          </a:p>
        </p:txBody>
      </p:sp>
    </p:spTree>
    <p:extLst>
      <p:ext uri="{BB962C8B-B14F-4D97-AF65-F5344CB8AC3E}">
        <p14:creationId xmlns:p14="http://schemas.microsoft.com/office/powerpoint/2010/main" val="354642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D1F4DD-DAFF-DFB9-232D-92EAB15ADA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B5EB053-F9A4-2183-61F9-B7DC1D4F9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003" y="1917275"/>
            <a:ext cx="3957997" cy="44591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CD5198-CC72-64C1-473D-D2D596201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Using module of baseline feature frequencies, can differentiate between those who develop “rheumatoid” </a:t>
            </a:r>
            <a:r>
              <a:rPr lang="en-US" dirty="0" err="1"/>
              <a:t>irAEs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2D578E-6109-4280-B71A-BF48679A7CA9}"/>
              </a:ext>
            </a:extLst>
          </p:cNvPr>
          <p:cNvSpPr txBox="1"/>
          <p:nvPr/>
        </p:nvSpPr>
        <p:spPr>
          <a:xfrm>
            <a:off x="1117600" y="5531168"/>
            <a:ext cx="16228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PC1 </a:t>
            </a:r>
            <a:r>
              <a:rPr lang="en-US" dirty="0" err="1"/>
              <a:t>pval</a:t>
            </a:r>
            <a:r>
              <a:rPr lang="en-US" dirty="0"/>
              <a:t>: 0.003</a:t>
            </a:r>
          </a:p>
          <a:p>
            <a:r>
              <a:rPr lang="en-US" dirty="0"/>
              <a:t>PC2 </a:t>
            </a:r>
            <a:r>
              <a:rPr lang="en-US" dirty="0" err="1"/>
              <a:t>pval</a:t>
            </a:r>
            <a:r>
              <a:rPr lang="en-US" dirty="0"/>
              <a:t>: 0.005</a:t>
            </a:r>
          </a:p>
          <a:p>
            <a:r>
              <a:rPr lang="en-US" dirty="0"/>
              <a:t>PC3 </a:t>
            </a:r>
            <a:r>
              <a:rPr lang="en-US" dirty="0" err="1"/>
              <a:t>pval</a:t>
            </a:r>
            <a:r>
              <a:rPr lang="en-US" dirty="0"/>
              <a:t>: 0.027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32F36F-40B5-7473-1F92-4F8B51F7F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0204" y="2932176"/>
            <a:ext cx="5450840" cy="158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1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328E4-F67B-9840-07C3-600FEFC7C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74E6-163E-865D-145A-09E7E3807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Longitudinal analyses: treatment-combined </a:t>
            </a:r>
            <a:r>
              <a:rPr lang="en-US" dirty="0" err="1"/>
              <a:t>irAE</a:t>
            </a:r>
            <a:r>
              <a:rPr lang="en-US" dirty="0"/>
              <a:t> group effects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A9607D-717B-AC97-6F12-565E271C8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395" y="1728975"/>
            <a:ext cx="9446395" cy="46735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E310627-98F3-AA01-9665-BFB3A674DD9C}"/>
              </a:ext>
            </a:extLst>
          </p:cNvPr>
          <p:cNvSpPr txBox="1"/>
          <p:nvPr/>
        </p:nvSpPr>
        <p:spPr>
          <a:xfrm>
            <a:off x="3763478" y="258070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0F31BB-BAFC-0D75-AF02-5DACD8FAD796}"/>
              </a:ext>
            </a:extLst>
          </p:cNvPr>
          <p:cNvSpPr txBox="1"/>
          <p:nvPr/>
        </p:nvSpPr>
        <p:spPr>
          <a:xfrm>
            <a:off x="6564477" y="258070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28E4E1-754A-AABF-579A-6E98F1CEA1EB}"/>
              </a:ext>
            </a:extLst>
          </p:cNvPr>
          <p:cNvSpPr txBox="1"/>
          <p:nvPr/>
        </p:nvSpPr>
        <p:spPr>
          <a:xfrm>
            <a:off x="4874782" y="6488668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*: </a:t>
            </a:r>
            <a:r>
              <a:rPr lang="en-US" dirty="0" err="1"/>
              <a:t>padj</a:t>
            </a:r>
            <a:r>
              <a:rPr lang="en-US" dirty="0"/>
              <a:t> &lt; 0.05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059AED-342D-F162-2615-FDC465D974A5}"/>
              </a:ext>
            </a:extLst>
          </p:cNvPr>
          <p:cNvSpPr txBox="1"/>
          <p:nvPr/>
        </p:nvSpPr>
        <p:spPr>
          <a:xfrm>
            <a:off x="0" y="5664110"/>
            <a:ext cx="34650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Used mixed effect non-linear model w/ interaction b/w </a:t>
            </a:r>
            <a:r>
              <a:rPr lang="en-US" dirty="0" err="1"/>
              <a:t>irAE</a:t>
            </a:r>
            <a:r>
              <a:rPr lang="en-US" dirty="0"/>
              <a:t> group &amp; visit, random effect for donor, visits 1-3</a:t>
            </a:r>
          </a:p>
        </p:txBody>
      </p:sp>
    </p:spTree>
    <p:extLst>
      <p:ext uri="{BB962C8B-B14F-4D97-AF65-F5344CB8AC3E}">
        <p14:creationId xmlns:p14="http://schemas.microsoft.com/office/powerpoint/2010/main" val="2445467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A95F55-9FF5-E55A-B043-72BF59F81C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7010F-77F0-0731-B6EF-189A021AF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SCM of </a:t>
            </a:r>
            <a:r>
              <a:rPr lang="en-US" dirty="0" err="1"/>
              <a:t>T</a:t>
            </a:r>
            <a:r>
              <a:rPr lang="en-US" baseline="-25000" dirty="0" err="1"/>
              <a:t>conv</a:t>
            </a:r>
            <a:r>
              <a:rPr lang="en-US" dirty="0"/>
              <a:t> </a:t>
            </a:r>
            <a:r>
              <a:rPr lang="en-US" dirty="0" err="1"/>
              <a:t>T</a:t>
            </a:r>
            <a:r>
              <a:rPr lang="en-US" baseline="-25000" dirty="0" err="1"/>
              <a:t>cells</a:t>
            </a:r>
            <a:r>
              <a:rPr lang="en-US" dirty="0"/>
              <a:t>: weak baseline effect propagates to visit 2, treatment-combined </a:t>
            </a:r>
            <a:r>
              <a:rPr lang="en-US" dirty="0" err="1"/>
              <a:t>irAE</a:t>
            </a:r>
            <a:r>
              <a:rPr lang="en-US" dirty="0"/>
              <a:t> group effect at visit 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3911F1-4102-C579-E146-8BB7C6CC9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869" y="2065858"/>
            <a:ext cx="6204570" cy="41160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AC13DD-DFCE-5ED9-9C64-F58E8426BC12}"/>
              </a:ext>
            </a:extLst>
          </p:cNvPr>
          <p:cNvSpPr txBox="1"/>
          <p:nvPr/>
        </p:nvSpPr>
        <p:spPr>
          <a:xfrm>
            <a:off x="4932533" y="6275247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*: </a:t>
            </a:r>
            <a:r>
              <a:rPr lang="en-US" dirty="0" err="1"/>
              <a:t>padj</a:t>
            </a:r>
            <a:r>
              <a:rPr lang="en-US" dirty="0"/>
              <a:t> &lt; 0.05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F0BB84-BDAC-920C-7FC9-E788F1C04660}"/>
              </a:ext>
            </a:extLst>
          </p:cNvPr>
          <p:cNvSpPr txBox="1"/>
          <p:nvPr/>
        </p:nvSpPr>
        <p:spPr>
          <a:xfrm>
            <a:off x="4949004" y="24179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92F471-F2CC-70A8-2E95-A67AFF94BD3E}"/>
              </a:ext>
            </a:extLst>
          </p:cNvPr>
          <p:cNvSpPr txBox="1"/>
          <p:nvPr/>
        </p:nvSpPr>
        <p:spPr>
          <a:xfrm>
            <a:off x="5591572" y="24179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458050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B165F-3C14-B2FF-0537-85D83E450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479F3-4E79-4018-26F8-8D84B358C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Longitudinal analyses: treatment-thyroid </a:t>
            </a:r>
            <a:r>
              <a:rPr lang="en-US" dirty="0" err="1"/>
              <a:t>irAE</a:t>
            </a:r>
            <a:r>
              <a:rPr lang="en-US" dirty="0"/>
              <a:t> group effects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BB8ED1-11EE-CAD4-CF6C-13686B14F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79" y="2158592"/>
            <a:ext cx="11578393" cy="35059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3C0698-B68F-0EBB-A20F-7C6B450C936F}"/>
              </a:ext>
            </a:extLst>
          </p:cNvPr>
          <p:cNvSpPr txBox="1"/>
          <p:nvPr/>
        </p:nvSpPr>
        <p:spPr>
          <a:xfrm>
            <a:off x="4932533" y="6275247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*: </a:t>
            </a:r>
            <a:r>
              <a:rPr lang="en-US" dirty="0" err="1"/>
              <a:t>padj</a:t>
            </a:r>
            <a:r>
              <a:rPr lang="en-US" dirty="0"/>
              <a:t> &lt; 0.05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0CA0E4-58D4-CCE6-D1EF-EE79A2AFDA4B}"/>
              </a:ext>
            </a:extLst>
          </p:cNvPr>
          <p:cNvSpPr txBox="1"/>
          <p:nvPr/>
        </p:nvSpPr>
        <p:spPr>
          <a:xfrm>
            <a:off x="1992429" y="27085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BF7155-C1F7-7F30-0DAE-DB8B25F640F6}"/>
              </a:ext>
            </a:extLst>
          </p:cNvPr>
          <p:cNvSpPr txBox="1"/>
          <p:nvPr/>
        </p:nvSpPr>
        <p:spPr>
          <a:xfrm>
            <a:off x="3941595" y="27085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43B4A1-7796-2BCA-5D3E-D71F55F0E724}"/>
              </a:ext>
            </a:extLst>
          </p:cNvPr>
          <p:cNvSpPr txBox="1"/>
          <p:nvPr/>
        </p:nvSpPr>
        <p:spPr>
          <a:xfrm>
            <a:off x="6731317" y="27085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944A95-415C-A76D-9068-DC260CBD04DD}"/>
              </a:ext>
            </a:extLst>
          </p:cNvPr>
          <p:cNvSpPr txBox="1"/>
          <p:nvPr/>
        </p:nvSpPr>
        <p:spPr>
          <a:xfrm>
            <a:off x="9096653" y="27085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222679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22092</TotalTime>
  <Words>484</Words>
  <Application>Microsoft Macintosh PowerPoint</Application>
  <PresentationFormat>Widescreen</PresentationFormat>
  <Paragraphs>86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</vt:lpstr>
      <vt:lpstr>Menlo</vt:lpstr>
      <vt:lpstr>Office Theme</vt:lpstr>
      <vt:lpstr>NCI update – analyzing CyTOF data</vt:lpstr>
      <vt:lpstr>Cancer cohort metadata</vt:lpstr>
      <vt:lpstr>Using module of baseline feature frequencies, can differentiate between those who develop irAEs</vt:lpstr>
      <vt:lpstr>Baseline CD56bright of NK cells frequency higher in those developing pneumonitis</vt:lpstr>
      <vt:lpstr>Using module of baseline feature frequencies, can differentiate between those who develop thyroid irAEs</vt:lpstr>
      <vt:lpstr>Using module of baseline feature frequencies, can differentiate between those who develop “rheumatoid” irAEs</vt:lpstr>
      <vt:lpstr>Longitudinal analyses: treatment-combined irAE group effects</vt:lpstr>
      <vt:lpstr>SCM of Tconv Tcells: weak baseline effect propagates to visit 2, treatment-combined irAE group effect at visit 3</vt:lpstr>
      <vt:lpstr>Longitudinal analyses: treatment-thyroid irAE group effects</vt:lpstr>
      <vt:lpstr>Conclusions</vt:lpstr>
      <vt:lpstr>Next steps</vt:lpstr>
      <vt:lpstr>Acknowledgements</vt:lpstr>
      <vt:lpstr>Longitudinal analyses: pneumonitis irAE group effect</vt:lpstr>
      <vt:lpstr>Longitudinal analyses: treatment effects across combined irAE groups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3851</cp:revision>
  <dcterms:created xsi:type="dcterms:W3CDTF">2023-09-15T17:40:02Z</dcterms:created>
  <dcterms:modified xsi:type="dcterms:W3CDTF">2024-11-29T08:22:32Z</dcterms:modified>
</cp:coreProperties>
</file>

<file path=docProps/thumbnail.jpeg>
</file>